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56"/>
  </p:notesMasterIdLst>
  <p:handoutMasterIdLst>
    <p:handoutMasterId r:id="rId57"/>
  </p:handoutMasterIdLst>
  <p:sldIdLst>
    <p:sldId id="383" r:id="rId2"/>
    <p:sldId id="356" r:id="rId3"/>
    <p:sldId id="360" r:id="rId4"/>
    <p:sldId id="401" r:id="rId5"/>
    <p:sldId id="361" r:id="rId6"/>
    <p:sldId id="402" r:id="rId7"/>
    <p:sldId id="370" r:id="rId8"/>
    <p:sldId id="403" r:id="rId9"/>
    <p:sldId id="404" r:id="rId10"/>
    <p:sldId id="405" r:id="rId11"/>
    <p:sldId id="406" r:id="rId12"/>
    <p:sldId id="407" r:id="rId13"/>
    <p:sldId id="367" r:id="rId14"/>
    <p:sldId id="408" r:id="rId15"/>
    <p:sldId id="409" r:id="rId16"/>
    <p:sldId id="410" r:id="rId17"/>
    <p:sldId id="400" r:id="rId18"/>
    <p:sldId id="379" r:id="rId19"/>
    <p:sldId id="411" r:id="rId20"/>
    <p:sldId id="413" r:id="rId21"/>
    <p:sldId id="414" r:id="rId22"/>
    <p:sldId id="415" r:id="rId23"/>
    <p:sldId id="416" r:id="rId24"/>
    <p:sldId id="382" r:id="rId25"/>
    <p:sldId id="376" r:id="rId26"/>
    <p:sldId id="417" r:id="rId27"/>
    <p:sldId id="377" r:id="rId28"/>
    <p:sldId id="378" r:id="rId29"/>
    <p:sldId id="384" r:id="rId30"/>
    <p:sldId id="385" r:id="rId31"/>
    <p:sldId id="366" r:id="rId32"/>
    <p:sldId id="368" r:id="rId33"/>
    <p:sldId id="395" r:id="rId34"/>
    <p:sldId id="396" r:id="rId35"/>
    <p:sldId id="397" r:id="rId36"/>
    <p:sldId id="398" r:id="rId37"/>
    <p:sldId id="399" r:id="rId38"/>
    <p:sldId id="389" r:id="rId39"/>
    <p:sldId id="336" r:id="rId40"/>
    <p:sldId id="418" r:id="rId41"/>
    <p:sldId id="388" r:id="rId42"/>
    <p:sldId id="337" r:id="rId43"/>
    <p:sldId id="338" r:id="rId44"/>
    <p:sldId id="341" r:id="rId45"/>
    <p:sldId id="387" r:id="rId46"/>
    <p:sldId id="343" r:id="rId47"/>
    <p:sldId id="344" r:id="rId48"/>
    <p:sldId id="419" r:id="rId49"/>
    <p:sldId id="369" r:id="rId50"/>
    <p:sldId id="345" r:id="rId51"/>
    <p:sldId id="346" r:id="rId52"/>
    <p:sldId id="347" r:id="rId53"/>
    <p:sldId id="348" r:id="rId54"/>
    <p:sldId id="349" r:id="rId55"/>
  </p:sldIdLst>
  <p:sldSz cx="12192000" cy="6858000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18" autoAdjust="0"/>
  </p:normalViewPr>
  <p:slideViewPr>
    <p:cSldViewPr>
      <p:cViewPr varScale="1">
        <p:scale>
          <a:sx n="70" d="100"/>
          <a:sy n="70" d="100"/>
        </p:scale>
        <p:origin x="3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F66B7-41CE-4EBF-86E6-AA9BF1DCA3B5}" type="slidenum">
              <a:rPr lang="en-US" smtClean="0"/>
              <a:pPr defTabSz="965200"/>
              <a:t>49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19626C-E1E2-4DF5-8AA6-BC3142058A96}" type="slidenum">
              <a:rPr lang="en-US" smtClean="0"/>
              <a:pPr defTabSz="965200"/>
              <a:t>50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39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41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0A1C2C8-15C6-4D9D-95EF-6C95F8377B20}" type="slidenum">
              <a:rPr lang="en-US" smtClean="0"/>
              <a:pPr defTabSz="965200"/>
              <a:t>43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6CF24C4-2EDB-40FF-94DD-46A062D6320A}" type="slidenum">
              <a:rPr lang="en-US" smtClean="0"/>
              <a:pPr defTabSz="965200"/>
              <a:t>44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D6171-1F2D-46BB-A1A5-14E14E2FDAA3}" type="slidenum">
              <a:rPr lang="en-US" smtClean="0">
                <a:latin typeface="Arial" pitchFamily="34" charset="0"/>
              </a:rPr>
              <a:pPr/>
              <a:t>45</a:t>
            </a:fld>
            <a:endParaRPr lang="en-US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91554-F29A-4ED5-B56D-AB9A20DEF92B}" type="slidenum">
              <a:rPr lang="en-US" smtClean="0"/>
              <a:pPr defTabSz="965200"/>
              <a:t>46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9BF25A6-EE87-4EAF-8BF9-14CF5991EA42}" type="slidenum">
              <a:rPr lang="en-US" smtClean="0"/>
              <a:pPr defTabSz="965200"/>
              <a:t>47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ACCF-DD5B-4B8F-9942-6180BB15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3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37.png"/><Relationship Id="rId5" Type="http://schemas.openxmlformats.org/officeDocument/2006/relationships/tags" Target="../tags/tag22.xml"/><Relationship Id="rId10" Type="http://schemas.openxmlformats.org/officeDocument/2006/relationships/image" Target="../media/image36.png"/><Relationship Id="rId4" Type="http://schemas.openxmlformats.org/officeDocument/2006/relationships/tags" Target="../tags/tag21.xm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43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42.png"/><Relationship Id="rId17" Type="http://schemas.openxmlformats.org/officeDocument/2006/relationships/image" Target="../media/image38.png"/><Relationship Id="rId2" Type="http://schemas.openxmlformats.org/officeDocument/2006/relationships/tags" Target="../tags/tag25.xml"/><Relationship Id="rId16" Type="http://schemas.openxmlformats.org/officeDocument/2006/relationships/image" Target="../media/image37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41.png"/><Relationship Id="rId5" Type="http://schemas.openxmlformats.org/officeDocument/2006/relationships/tags" Target="../tags/tag28.xml"/><Relationship Id="rId1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9dwlRNvV338/TfyK_J8WGZI/AAAAAAAAARc/PKOCa_pwY4Y/s1600/the-human-ear.gi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file:///C:\Dokumente%20und%20Einstellungen\wbarry\Eigene%20Dateien\Lehre\WS-04-5\Grundlagen-Phon\GLagenSkripte\GL-Akust-Phon\Kap3\Ansatzrohr-neutral.jpe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>
                <a:latin typeface="Calibri"/>
                <a:cs typeface="Calibri"/>
              </a:rPr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Particle Filters and Applications of HMMs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82864"/>
            <a:ext cx="12192000" cy="11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Instructor: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Lotzi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Bölöni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lvl="1"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  <a:p>
            <a:pPr marL="0"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</a:t>
            </a:r>
            <a:r>
              <a:rPr lang="en-US" sz="1600" dirty="0">
                <a:latin typeface="Calibri"/>
                <a:cs typeface="Calibri"/>
              </a:rPr>
              <a:t>CS188</a:t>
            </a:r>
            <a:r>
              <a:rPr lang="en-US" sz="1400" dirty="0">
                <a:latin typeface="Calibri"/>
                <a:cs typeface="Calibri"/>
              </a:rPr>
              <a:t> Intro to AI at UC Berkeley,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69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Today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HMMs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Particle filters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Demo bonanza!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Most-likely-explanation queries</a:t>
            </a:r>
          </a:p>
          <a:p>
            <a:pPr lvl="2"/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Applications: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“I Know Why You Went to the Clinic: Risks and Realization of HTTPS Traffic Analysis”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Speech recognition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1</a:t>
            </a:r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5873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Markov models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39" name="TextBox 14"/>
          <p:cNvSpPr txBox="1">
            <a:spLocks noChangeArrowheads="1"/>
          </p:cNvSpPr>
          <p:nvPr/>
        </p:nvSpPr>
        <p:spPr bwMode="auto">
          <a:xfrm>
            <a:off x="7391400" y="1"/>
            <a:ext cx="480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Markov Model (L15D1)]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</a:t>
            </a:r>
            <a:r>
              <a:rPr lang="en-US" sz="2400">
                <a:latin typeface="Calibri"/>
                <a:cs typeface="Calibri"/>
              </a:rPr>
              <a:t>of states</a:t>
            </a: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pic>
        <p:nvPicPr>
          <p:cNvPr id="3" name="Picture 2" descr="Screen Shot 2014-03-12 at 11.5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8" y="1219200"/>
            <a:ext cx="4090722" cy="4932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248400"/>
            <a:ext cx="1173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I Know Why You Went to the Clinic: Risks and Realization of HTTPS Traffic Analysis</a:t>
            </a:r>
          </a:p>
          <a:p>
            <a:r>
              <a:rPr lang="en-US" dirty="0">
                <a:latin typeface="Calibri"/>
                <a:cs typeface="Calibri"/>
              </a:rPr>
              <a:t>Brad Miller, Ling Huang, A. D. Joseph, J. D. </a:t>
            </a:r>
            <a:r>
              <a:rPr lang="en-US" dirty="0" err="1">
                <a:latin typeface="Calibri"/>
                <a:cs typeface="Calibri"/>
              </a:rPr>
              <a:t>Tygar</a:t>
            </a:r>
            <a:r>
              <a:rPr lang="en-US" dirty="0">
                <a:latin typeface="Calibri"/>
                <a:cs typeface="Calibri"/>
              </a:rPr>
              <a:t> (UC Berkeley)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27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830766"/>
          </a:xfrm>
        </p:spPr>
        <p:txBody>
          <a:bodyPr/>
          <a:lstStyle/>
          <a:p>
            <a:r>
              <a:rPr lang="en-US" dirty="0"/>
              <a:t>Setting</a:t>
            </a:r>
          </a:p>
          <a:p>
            <a:pPr lvl="1"/>
            <a:r>
              <a:rPr lang="en-US" dirty="0"/>
              <a:t>User we want to spy on use HTTPS to browse the internet</a:t>
            </a:r>
          </a:p>
          <a:p>
            <a:r>
              <a:rPr lang="en-US" dirty="0"/>
              <a:t>Measurements</a:t>
            </a:r>
          </a:p>
          <a:p>
            <a:pPr lvl="1"/>
            <a:r>
              <a:rPr lang="en-US" dirty="0"/>
              <a:t>IP address</a:t>
            </a:r>
          </a:p>
          <a:p>
            <a:pPr lvl="1"/>
            <a:r>
              <a:rPr lang="en-US" dirty="0"/>
              <a:t>Sizes of packets coming in</a:t>
            </a:r>
          </a:p>
          <a:p>
            <a:r>
              <a:rPr lang="en-US" dirty="0"/>
              <a:t>Goal</a:t>
            </a:r>
          </a:p>
          <a:p>
            <a:pPr lvl="1"/>
            <a:r>
              <a:rPr lang="en-US" dirty="0"/>
              <a:t>Infer browsing sequence of that user</a:t>
            </a:r>
          </a:p>
          <a:p>
            <a:pPr lvl="1"/>
            <a:endParaRPr lang="en-US" dirty="0"/>
          </a:p>
          <a:p>
            <a:r>
              <a:rPr lang="en-US" dirty="0"/>
              <a:t>E.g.: medical, financial, legal, …</a:t>
            </a:r>
          </a:p>
        </p:txBody>
      </p:sp>
    </p:spTree>
    <p:extLst>
      <p:ext uri="{BB962C8B-B14F-4D97-AF65-F5344CB8AC3E}">
        <p14:creationId xmlns:p14="http://schemas.microsoft.com/office/powerpoint/2010/main" val="58581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5105400"/>
          </a:xfrm>
        </p:spPr>
        <p:txBody>
          <a:bodyPr/>
          <a:lstStyle/>
          <a:p>
            <a:r>
              <a:rPr lang="en-US" dirty="0"/>
              <a:t>Transition model</a:t>
            </a:r>
          </a:p>
          <a:p>
            <a:pPr lvl="1"/>
            <a:r>
              <a:rPr lang="en-US" dirty="0"/>
              <a:t>Probability distribution over links on the current page + some probability to navigate to any other page on the site</a:t>
            </a:r>
          </a:p>
          <a:p>
            <a:pPr lvl="1"/>
            <a:endParaRPr lang="en-US" dirty="0"/>
          </a:p>
          <a:p>
            <a:r>
              <a:rPr lang="en-US" dirty="0"/>
              <a:t>Noisy observation model due to traffic variations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Dynamically generated content</a:t>
            </a:r>
          </a:p>
          <a:p>
            <a:pPr lvl="1"/>
            <a:r>
              <a:rPr lang="en-US" dirty="0"/>
              <a:t>User-specific content, including cookies</a:t>
            </a:r>
          </a:p>
          <a:p>
            <a:pPr marL="457165" lvl="1" indent="0">
              <a:buNone/>
            </a:pPr>
            <a:r>
              <a:rPr lang="en-US" dirty="0">
                <a:sym typeface="Wingdings"/>
              </a:rPr>
              <a:t> Probability distribution P( packet size | page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7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Results</a:t>
            </a:r>
          </a:p>
        </p:txBody>
      </p:sp>
      <p:pic>
        <p:nvPicPr>
          <p:cNvPr id="5" name="Picture 4" descr="Screen Shot 2014-03-13 at 11.4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0100"/>
            <a:ext cx="119126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324600"/>
            <a:ext cx="475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BoG</a:t>
            </a:r>
            <a:r>
              <a:rPr lang="en-US" dirty="0">
                <a:latin typeface="Calibri"/>
                <a:cs typeface="Calibri"/>
              </a:rPr>
              <a:t> = described approach, others are prior work</a:t>
            </a:r>
          </a:p>
        </p:txBody>
      </p:sp>
    </p:spTree>
    <p:extLst>
      <p:ext uri="{BB962C8B-B14F-4D97-AF65-F5344CB8AC3E}">
        <p14:creationId xmlns:p14="http://schemas.microsoft.com/office/powerpoint/2010/main" val="799536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 descr="session_length_eff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53" y="1371600"/>
            <a:ext cx="78377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8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513" y="1296129"/>
            <a:ext cx="5248274" cy="5503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Digitizing Speech</a:t>
            </a:r>
          </a:p>
        </p:txBody>
      </p:sp>
      <p:pic>
        <p:nvPicPr>
          <p:cNvPr id="13315" name="Picture 3" descr="bryanf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093" t="17650" r="9093" b="17650"/>
          <a:stretch>
            <a:fillRect/>
          </a:stretch>
        </p:blipFill>
        <p:spPr>
          <a:xfrm>
            <a:off x="2778125" y="1746251"/>
            <a:ext cx="5984875" cy="3503613"/>
          </a:xfr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Markov Model (Reminder)</a:t>
            </a:r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in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271" y="6488668"/>
            <a:ext cx="473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NLP – ASR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tvsample.avi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(from Lecture 1)]</a:t>
            </a:r>
          </a:p>
        </p:txBody>
      </p:sp>
      <p:pic>
        <p:nvPicPr>
          <p:cNvPr id="6" name="NLP -- ASR tvs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08809"/>
            <a:ext cx="71628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Digitizing Speech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81505"/>
            <a:ext cx="7751762" cy="326646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Speech in an Hour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1"/>
            <a:ext cx="11379200" cy="47291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Speech input is an acoustic waveform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81200" y="6542532"/>
            <a:ext cx="102108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r" eaLnBrk="0" hangingPunct="0"/>
            <a:r>
              <a:rPr lang="en-US" sz="1500" dirty="0">
                <a:latin typeface="Calibri"/>
                <a:cs typeface="Calibri"/>
              </a:rPr>
              <a:t>Figure: Simon </a:t>
            </a:r>
            <a:r>
              <a:rPr lang="en-US" sz="1500" dirty="0" err="1">
                <a:latin typeface="Calibri"/>
                <a:cs typeface="Calibri"/>
              </a:rPr>
              <a:t>Arnfield</a:t>
            </a:r>
            <a:r>
              <a:rPr lang="en-US" sz="1500" dirty="0">
                <a:latin typeface="Calibri"/>
                <a:cs typeface="Calibri"/>
              </a:rPr>
              <a:t>, http://www.psyc.leeds.ac.uk/research/cogn/speech/tutorial/</a:t>
            </a:r>
          </a:p>
        </p:txBody>
      </p:sp>
      <p:pic>
        <p:nvPicPr>
          <p:cNvPr id="14340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77" y="2730152"/>
            <a:ext cx="10091228" cy="14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090871" y="2087934"/>
            <a:ext cx="7245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dirty="0">
                <a:latin typeface="Calibri"/>
                <a:cs typeface="Calibri"/>
              </a:rPr>
              <a:t>   s          p         </a:t>
            </a:r>
            <a:r>
              <a:rPr lang="en-US" sz="3200" dirty="0" err="1">
                <a:latin typeface="Calibri"/>
                <a:cs typeface="Calibri"/>
              </a:rPr>
              <a:t>ee</a:t>
            </a:r>
            <a:r>
              <a:rPr lang="en-US" sz="3200" dirty="0">
                <a:latin typeface="Calibri"/>
                <a:cs typeface="Calibri"/>
              </a:rPr>
              <a:t>          </a:t>
            </a:r>
            <a:r>
              <a:rPr lang="en-US" sz="3200" dirty="0" err="1">
                <a:latin typeface="Calibri"/>
                <a:cs typeface="Calibri"/>
              </a:rPr>
              <a:t>ch</a:t>
            </a:r>
            <a:r>
              <a:rPr lang="en-US" sz="3200" dirty="0">
                <a:latin typeface="Calibri"/>
                <a:cs typeface="Calibri"/>
              </a:rPr>
              <a:t>         l        a         b</a:t>
            </a:r>
          </a:p>
        </p:txBody>
      </p:sp>
      <p:pic>
        <p:nvPicPr>
          <p:cNvPr id="14343" name="Picture 7" descr="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077" y="4869494"/>
            <a:ext cx="7709698" cy="9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52790" y="4963431"/>
            <a:ext cx="1184940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dirty="0">
                <a:latin typeface="Calibri"/>
                <a:cs typeface="Calibri"/>
              </a:rPr>
              <a:t>“l” to “a”</a:t>
            </a:r>
          </a:p>
          <a:p>
            <a:pPr algn="r" eaLnBrk="0" hangingPunct="0"/>
            <a:r>
              <a:rPr lang="en-US" dirty="0">
                <a:latin typeface="Calibri"/>
                <a:cs typeface="Calibri"/>
              </a:rPr>
              <a:t>transition: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331992" y="4317840"/>
            <a:ext cx="4951429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606340" y="4317840"/>
            <a:ext cx="2152795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5" grpId="0" animBg="1"/>
      <p:bldP spid="143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Spectral Analysis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Frequency gives pitch; amplitude gives volume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Sampling at ~8 kHz (phone), ~16 kHz (</a:t>
            </a:r>
            <a:r>
              <a:rPr lang="en-US" sz="2000" dirty="0" err="1">
                <a:latin typeface="Calibri"/>
                <a:cs typeface="Calibri"/>
              </a:rPr>
              <a:t>mic</a:t>
            </a:r>
            <a:r>
              <a:rPr lang="en-US" sz="2000" dirty="0">
                <a:latin typeface="Calibri"/>
                <a:cs typeface="Calibri"/>
              </a:rPr>
              <a:t>) (kHz=1000 cycles/sec)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Fourier transform of wave displayed as a spectrogram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Darkness indicates energy at each frequency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5363" name="Picture 3" descr="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2655889"/>
            <a:ext cx="7143751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27126" y="2299775"/>
            <a:ext cx="556537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eaLnBrk="0" hangingPunct="0"/>
            <a:r>
              <a:rPr lang="en-US" dirty="0">
                <a:latin typeface="Calibri"/>
                <a:cs typeface="Calibri"/>
              </a:rPr>
              <a:t>             s             p            </a:t>
            </a:r>
            <a:r>
              <a:rPr lang="en-US" dirty="0" err="1">
                <a:latin typeface="Calibri"/>
                <a:cs typeface="Calibri"/>
              </a:rPr>
              <a:t>ee</a:t>
            </a:r>
            <a:r>
              <a:rPr lang="en-US" dirty="0">
                <a:latin typeface="Calibri"/>
                <a:cs typeface="Calibri"/>
              </a:rPr>
              <a:t>              </a:t>
            </a:r>
            <a:r>
              <a:rPr lang="en-US" dirty="0" err="1">
                <a:latin typeface="Calibri"/>
                <a:cs typeface="Calibri"/>
              </a:rPr>
              <a:t>ch</a:t>
            </a:r>
            <a:r>
              <a:rPr lang="en-US" dirty="0">
                <a:latin typeface="Calibri"/>
                <a:cs typeface="Calibri"/>
              </a:rPr>
              <a:t>           l          a            b</a:t>
            </a:r>
          </a:p>
        </p:txBody>
      </p:sp>
      <p:pic>
        <p:nvPicPr>
          <p:cNvPr id="15365" name="Picture 5" descr="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5029201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5488702">
            <a:off x="264855" y="5455238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378415">
            <a:off x="214313" y="2927351"/>
            <a:ext cx="10636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amplitude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2427" y="4440663"/>
            <a:ext cx="3420545" cy="1731536"/>
          </a:xfrm>
          <a:prstGeom prst="rect">
            <a:avLst/>
          </a:prstGeom>
          <a:noFill/>
        </p:spPr>
      </p:pic>
      <p:pic>
        <p:nvPicPr>
          <p:cNvPr id="75779" name="Picture 3" descr="http://2.bp.blogspot.com/-9dwlRNvV338/TfyK_J8WGZI/AAAAAAAAARc/PKOCa_pwY4Y/s320/the-human-ear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649412"/>
            <a:ext cx="3657600" cy="23891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6553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/>
                <a:cs typeface="Calibri"/>
              </a:rPr>
              <a:t>Human ear figure: depion.blogspot.com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[</a:t>
            </a:r>
            <a:r>
              <a:rPr lang="en-US" dirty="0" err="1"/>
              <a:t>ae</a:t>
            </a:r>
            <a:r>
              <a:rPr lang="en-US" dirty="0"/>
              <a:t>] from “lab”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8200" y="3429001"/>
            <a:ext cx="6019800" cy="2846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Complex wave repeating nine times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Plus smaller wave that repeats 4x for every large cycle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wave: freq of 250 Hz (9 times in .036 seconds)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 wave roughly 4 times this, or roughly 1000 Hz</a:t>
            </a:r>
          </a:p>
        </p:txBody>
      </p:sp>
      <p:pic>
        <p:nvPicPr>
          <p:cNvPr id="16388" name="Picture 4" descr="fig07-1"/>
          <p:cNvPicPr>
            <a:picLocks noChangeAspect="1" noChangeArrowheads="1"/>
          </p:cNvPicPr>
          <p:nvPr/>
        </p:nvPicPr>
        <p:blipFill>
          <a:blip r:embed="rId3" cstate="print"/>
          <a:srcRect l="3529" t="4546" b="80919"/>
          <a:stretch>
            <a:fillRect/>
          </a:stretch>
        </p:blipFill>
        <p:spPr bwMode="auto">
          <a:xfrm>
            <a:off x="1290524" y="1219200"/>
            <a:ext cx="9758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fig07"/>
          <p:cNvPicPr>
            <a:picLocks noChangeAspect="1" noChangeArrowheads="1"/>
          </p:cNvPicPr>
          <p:nvPr/>
        </p:nvPicPr>
        <p:blipFill>
          <a:blip r:embed="rId4" cstate="print"/>
          <a:srcRect l="2353" t="2728" r="54124" b="79100"/>
          <a:stretch>
            <a:fillRect/>
          </a:stretch>
        </p:blipFill>
        <p:spPr bwMode="auto">
          <a:xfrm>
            <a:off x="7315201" y="3505200"/>
            <a:ext cx="40877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Why These Peaks?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7"/>
            <a:ext cx="110490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Articulator process: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Vocal cord vibrations create harmonics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The mouth is an amplifier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Depending on shape of mouth, some harmonics are amplified more than others</a:t>
            </a:r>
          </a:p>
        </p:txBody>
      </p:sp>
      <p:pic>
        <p:nvPicPr>
          <p:cNvPr id="5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3" r="-890" b="77778"/>
          <a:stretch>
            <a:fillRect/>
          </a:stretch>
        </p:blipFill>
        <p:spPr bwMode="auto">
          <a:xfrm>
            <a:off x="9144000" y="4114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22222" b="54444"/>
          <a:stretch>
            <a:fillRect/>
          </a:stretch>
        </p:blipFill>
        <p:spPr bwMode="auto">
          <a:xfrm>
            <a:off x="6019800" y="4856704"/>
            <a:ext cx="2396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47778" b="31111"/>
          <a:stretch>
            <a:fillRect/>
          </a:stretch>
        </p:blipFill>
        <p:spPr bwMode="auto">
          <a:xfrm>
            <a:off x="2861732" y="4953000"/>
            <a:ext cx="23960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78889" r="63167"/>
          <a:stretch>
            <a:fillRect/>
          </a:stretch>
        </p:blipFill>
        <p:spPr bwMode="auto">
          <a:xfrm>
            <a:off x="533400" y="3886200"/>
            <a:ext cx="17525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53333" r="63167" b="30000"/>
          <a:stretch>
            <a:fillRect/>
          </a:stretch>
        </p:blipFill>
        <p:spPr bwMode="auto">
          <a:xfrm>
            <a:off x="3352801" y="3352800"/>
            <a:ext cx="17525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27778" r="63167" b="54444"/>
          <a:stretch>
            <a:fillRect/>
          </a:stretch>
        </p:blipFill>
        <p:spPr bwMode="auto">
          <a:xfrm>
            <a:off x="6400800" y="3276600"/>
            <a:ext cx="1752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81000" y="3124200"/>
            <a:ext cx="1981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916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20955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52197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83439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Resonances of the Vocal Tract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239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human vocal tract as an open tube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Air in a tube of a given length will tend to vibrate at resonance frequency of tube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Constraint: Pressure differential should be maximal at (closed) glottal end and minimal at (open) lip end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 flipH="1">
            <a:off x="3962400" y="2831071"/>
            <a:ext cx="3962400" cy="1664729"/>
            <a:chOff x="4394284" y="2754871"/>
            <a:chExt cx="3682916" cy="1664729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851482" y="3212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4851482" y="3593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851482" y="32120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4851482" y="34406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4699082" y="33644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4699082" y="34406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4394284" y="2754871"/>
              <a:ext cx="1221805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Closed end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6969208" y="2792971"/>
              <a:ext cx="1107992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Open end</a:t>
              </a: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4851482" y="397407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384882" y="4050270"/>
              <a:ext cx="2209800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Length 17.5 cm.</a:t>
              </a:r>
            </a:p>
          </p:txBody>
        </p:sp>
      </p:grp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850894" y="6519445"/>
            <a:ext cx="3341103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Figure: W. Barry Speech Science slides</a:t>
            </a:r>
          </a:p>
        </p:txBody>
      </p:sp>
      <p:pic>
        <p:nvPicPr>
          <p:cNvPr id="17423" name="Picture 15" descr="C:\Dokumente und Einstellungen\wbarry\Eigene Dateien\Lehre\WS-04-5\Grundlagen-Phon\GLagenSkripte\GL-Akust-Phon\Kap3\Ansatzrohr-neutral.jpeg"/>
          <p:cNvPicPr>
            <a:picLocks noChangeAspect="1" noChangeArrowheads="1"/>
          </p:cNvPicPr>
          <p:nvPr/>
        </p:nvPicPr>
        <p:blipFill>
          <a:blip r:embed="rId3" r:link="rId4" cstate="print"/>
          <a:srcRect l="13918" r="32474" b="37720"/>
          <a:stretch>
            <a:fillRect/>
          </a:stretch>
        </p:blipFill>
        <p:spPr bwMode="auto">
          <a:xfrm>
            <a:off x="8169275" y="1828800"/>
            <a:ext cx="3717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0079"/>
            <a:ext cx="3740122" cy="315021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ter-spectra"/>
          <p:cNvPicPr>
            <a:picLocks noChangeAspect="1" noChangeArrowheads="1"/>
          </p:cNvPicPr>
          <p:nvPr/>
        </p:nvPicPr>
        <p:blipFill>
          <a:blip r:embed="rId3" cstate="print"/>
          <a:srcRect b="32830"/>
          <a:stretch>
            <a:fillRect/>
          </a:stretch>
        </p:blipFill>
        <p:spPr bwMode="auto">
          <a:xfrm>
            <a:off x="2133600" y="1295400"/>
            <a:ext cx="7620000" cy="52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67301" y="6533496"/>
            <a:ext cx="205739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Figure: Mark </a:t>
            </a:r>
            <a:r>
              <a:rPr lang="en-US" sz="1600" dirty="0" err="1">
                <a:latin typeface="Calibri" pitchFamily="34" charset="0"/>
              </a:rPr>
              <a:t>Liberman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9497" y="6495508"/>
            <a:ext cx="2902503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[Demo: speech synthesis ]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Shapes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Speech Synthesis</a:t>
            </a:r>
          </a:p>
        </p:txBody>
      </p:sp>
      <p:pic>
        <p:nvPicPr>
          <p:cNvPr id="4" name="speech-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1143000"/>
            <a:ext cx="8499475" cy="53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519448"/>
            <a:ext cx="219591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Graphs: </a:t>
            </a:r>
            <a:r>
              <a:rPr lang="en-US" sz="1600" dirty="0" err="1">
                <a:latin typeface="Calibri"/>
                <a:cs typeface="Calibri"/>
              </a:rPr>
              <a:t>Ratree</a:t>
            </a:r>
            <a:r>
              <a:rPr lang="en-US" sz="1600" dirty="0">
                <a:latin typeface="Calibri"/>
                <a:cs typeface="Calibri"/>
              </a:rPr>
              <a:t> Wayland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latin typeface="Calibri"/>
                <a:cs typeface="Calibri"/>
              </a:rPr>
              <a:t>Vowel [</a:t>
            </a:r>
            <a:r>
              <a:rPr lang="en-US" sz="4400" dirty="0" err="1">
                <a:latin typeface="Calibri"/>
                <a:cs typeface="Calibri"/>
              </a:rPr>
              <a:t>i</a:t>
            </a:r>
            <a:r>
              <a:rPr lang="en-US" sz="4400" dirty="0">
                <a:latin typeface="Calibri"/>
                <a:cs typeface="Calibri"/>
              </a:rPr>
              <a:t>] sung at successively higher pitches </a:t>
            </a:r>
          </a:p>
        </p:txBody>
      </p:sp>
      <p:pic>
        <p:nvPicPr>
          <p:cNvPr id="19460" name="Picture 4" descr="sr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2"/>
            <a:ext cx="2686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rc-2"/>
          <p:cNvPicPr>
            <a:picLocks noChangeAspect="1" noChangeArrowheads="1"/>
          </p:cNvPicPr>
          <p:nvPr/>
        </p:nvPicPr>
        <p:blipFill>
          <a:blip r:embed="rId4" cstate="print"/>
          <a:srcRect b="-3703"/>
          <a:stretch>
            <a:fillRect/>
          </a:stretch>
        </p:blipFill>
        <p:spPr bwMode="auto">
          <a:xfrm>
            <a:off x="32766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src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src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0"/>
            <a:ext cx="2667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src-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rc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048001"/>
            <a:ext cx="2676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src-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8026" y="4924426"/>
            <a:ext cx="269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410200" y="3124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A3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5410200" y="501174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A4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54102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A2</a:t>
            </a:r>
          </a:p>
        </p:txBody>
      </p:sp>
      <p:sp>
        <p:nvSpPr>
          <p:cNvPr id="19470" name="TextBox 22"/>
          <p:cNvSpPr txBox="1">
            <a:spLocks noChangeArrowheads="1"/>
          </p:cNvSpPr>
          <p:nvPr/>
        </p:nvSpPr>
        <p:spPr bwMode="auto">
          <a:xfrm>
            <a:off x="7162800" y="3124200"/>
            <a:ext cx="1676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C4 (middle C)</a:t>
            </a:r>
          </a:p>
        </p:txBody>
      </p:sp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82296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C3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2362200" y="3124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F#3</a:t>
            </a: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2362200" y="1219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F#2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294" y="3600450"/>
            <a:ext cx="3801804" cy="3181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br>
              <a:rPr lang="en-US" sz="8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Elapse time:</a:t>
            </a:r>
            <a:r>
              <a:rPr lang="en-US" sz="2400" dirty="0">
                <a:latin typeface="Calibri"/>
                <a:cs typeface="Calibri"/>
              </a:rPr>
              <a:t> 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1:t-1 </a:t>
            </a:r>
            <a:r>
              <a:rPr lang="en-US" sz="2400" dirty="0">
                <a:latin typeface="Calibri"/>
                <a:cs typeface="Calibri"/>
              </a:rPr>
              <a:t>)</a:t>
            </a: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Observe: </a:t>
            </a:r>
            <a:r>
              <a:rPr lang="en-US" sz="2400" dirty="0">
                <a:latin typeface="Calibri"/>
                <a:cs typeface="Calibri"/>
              </a:rPr>
              <a:t>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Exact Filtering (L15D2)]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Acoustic Feature Sequence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Time slices are translated into acoustic feature vectors (~39 real numbers per slice)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These are the observations E, now we need the hidden states X</a:t>
            </a:r>
          </a:p>
        </p:txBody>
      </p:sp>
      <p:pic>
        <p:nvPicPr>
          <p:cNvPr id="20484" name="Picture 4" descr="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580" y="2752725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88702">
            <a:off x="1726485" y="3121614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69730" y="4784726"/>
            <a:ext cx="6858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……………………………………………..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14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16</a:t>
            </a:r>
            <a:r>
              <a:rPr lang="en-US" dirty="0">
                <a:latin typeface="Calibri"/>
                <a:cs typeface="Calibri"/>
              </a:rPr>
              <a:t>………..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989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9513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1037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84085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2561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036930" y="4114800"/>
            <a:ext cx="8382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646530" y="4114800"/>
            <a:ext cx="5334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8332330" y="4114800"/>
            <a:ext cx="228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8027530" y="4114800"/>
            <a:ext cx="304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341730" y="4114800"/>
            <a:ext cx="685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State Space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HMM Specification</a:t>
            </a:r>
          </a:p>
          <a:p>
            <a:pPr lvl="1"/>
            <a:r>
              <a:rPr lang="en-US" sz="2400" dirty="0"/>
              <a:t>P(E|X) encodes which acoustic vectors are appropriate for each phoneme (each kind of sound)</a:t>
            </a:r>
          </a:p>
          <a:p>
            <a:pPr lvl="1"/>
            <a:r>
              <a:rPr lang="en-US" sz="2400" dirty="0"/>
              <a:t>P(X|X’) encodes how sounds can be strung together </a:t>
            </a:r>
          </a:p>
          <a:p>
            <a:pPr lvl="1"/>
            <a:endParaRPr lang="en-US" sz="2400" dirty="0"/>
          </a:p>
          <a:p>
            <a:r>
              <a:rPr lang="en-US" sz="2800" dirty="0"/>
              <a:t>State Space</a:t>
            </a:r>
          </a:p>
          <a:p>
            <a:pPr lvl="1"/>
            <a:r>
              <a:rPr lang="en-US" sz="2400" dirty="0"/>
              <a:t>We will have one state for each sound in each word</a:t>
            </a:r>
          </a:p>
          <a:p>
            <a:pPr lvl="1"/>
            <a:r>
              <a:rPr lang="en-US" sz="2400" dirty="0"/>
              <a:t>Mostly, states advance sound by sound</a:t>
            </a:r>
          </a:p>
          <a:p>
            <a:pPr lvl="1"/>
            <a:r>
              <a:rPr lang="en-US" sz="2400" dirty="0"/>
              <a:t>Build a little state graph for each word and chain them together to form the state space X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in a Word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n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49" y="1849439"/>
            <a:ext cx="870585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Transitions with a Bigram Model</a:t>
            </a:r>
          </a:p>
        </p:txBody>
      </p:sp>
      <p:pic>
        <p:nvPicPr>
          <p:cNvPr id="23556" name="Picture 4" descr="searc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347789"/>
            <a:ext cx="52451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798396" y="6519445"/>
            <a:ext cx="2362566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Figure: Huang et al, p. 618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48600" y="1651001"/>
            <a:ext cx="2895600" cy="2308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198015222 the first</a:t>
            </a:r>
          </a:p>
          <a:p>
            <a:r>
              <a:rPr lang="en-US" dirty="0">
                <a:latin typeface="Calibri"/>
                <a:cs typeface="Calibri"/>
              </a:rPr>
              <a:t>194623024 the same</a:t>
            </a:r>
          </a:p>
          <a:p>
            <a:r>
              <a:rPr lang="en-US" dirty="0">
                <a:latin typeface="Calibri"/>
                <a:cs typeface="Calibri"/>
              </a:rPr>
              <a:t>168504105 the following</a:t>
            </a:r>
          </a:p>
          <a:p>
            <a:r>
              <a:rPr lang="en-US" dirty="0">
                <a:latin typeface="Calibri"/>
                <a:cs typeface="Calibri"/>
              </a:rPr>
              <a:t>158562063 the world</a:t>
            </a:r>
          </a:p>
          <a:p>
            <a:r>
              <a:rPr lang="en-US" dirty="0">
                <a:latin typeface="Calibri"/>
                <a:cs typeface="Calibri"/>
              </a:rPr>
              <a:t>…</a:t>
            </a:r>
          </a:p>
          <a:p>
            <a:r>
              <a:rPr lang="en-US" dirty="0">
                <a:latin typeface="Calibri"/>
                <a:cs typeface="Calibri"/>
              </a:rPr>
              <a:t>14112454 the door</a:t>
            </a:r>
          </a:p>
          <a:p>
            <a:r>
              <a:rPr lang="en-US" dirty="0">
                <a:latin typeface="Calibri"/>
                <a:cs typeface="Calibri"/>
              </a:rPr>
              <a:t>-----------------------------------</a:t>
            </a:r>
          </a:p>
          <a:p>
            <a:r>
              <a:rPr lang="en-US" dirty="0">
                <a:latin typeface="Calibri"/>
                <a:cs typeface="Calibri"/>
              </a:rPr>
              <a:t>23135851162 the *</a:t>
            </a:r>
          </a:p>
        </p:txBody>
      </p:sp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46600"/>
            <a:ext cx="309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5400000">
            <a:off x="6623844" y="2571235"/>
            <a:ext cx="1905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Training Counts</a:t>
            </a:r>
          </a:p>
        </p:txBody>
      </p:sp>
      <p:pic>
        <p:nvPicPr>
          <p:cNvPr id="10" name="Picture 9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00" y="5537200"/>
            <a:ext cx="965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404600" cy="4729164"/>
          </a:xfrm>
        </p:spPr>
        <p:txBody>
          <a:bodyPr/>
          <a:lstStyle/>
          <a:p>
            <a:r>
              <a:rPr lang="en-US" sz="2400" dirty="0"/>
              <a:t>Finding the words given the acoustics is an HMM inference problem</a:t>
            </a:r>
          </a:p>
          <a:p>
            <a:r>
              <a:rPr lang="en-US" sz="2400" dirty="0"/>
              <a:t>Which state sequence x</a:t>
            </a:r>
            <a:r>
              <a:rPr lang="en-US" sz="2400" baseline="-25000" dirty="0"/>
              <a:t>1:T</a:t>
            </a:r>
            <a:r>
              <a:rPr lang="en-US" sz="2400" dirty="0"/>
              <a:t> is most likely given the evidence e</a:t>
            </a:r>
            <a:r>
              <a:rPr lang="en-US" sz="2400" baseline="-25000" dirty="0"/>
              <a:t>1:T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From the sequence x, we can simply read off the words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4083051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05100"/>
            <a:ext cx="34369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7" y="4191000"/>
            <a:ext cx="6107288" cy="2390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Ghostbusters Exact Filtering (Reminder)</a:t>
            </a:r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hat{P}(\mbox{door} | \mbox{the}) = \frac{14112454}{2313585116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769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0006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8"/>
  <p:tag name="PICTUREFILESIZE" val="13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x^*_{1:T} = \argmax_{x_{1:T}} P(x_{1:T} |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15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argmax_{x_{1:T}} P(x_{1:T} 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27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65371</TotalTime>
  <Words>2343</Words>
  <Application>Microsoft Office PowerPoint</Application>
  <PresentationFormat>Widescreen</PresentationFormat>
  <Paragraphs>571</Paragraphs>
  <Slides>54</Slides>
  <Notes>11</Notes>
  <HiddenSlides>3</HiddenSlides>
  <MMClips>11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ＭＳ Ｐゴシック</vt:lpstr>
      <vt:lpstr>Arial</vt:lpstr>
      <vt:lpstr>Calibri</vt:lpstr>
      <vt:lpstr>Wingdings</vt:lpstr>
      <vt:lpstr>dan-berkeley-nlp-v1</vt:lpstr>
      <vt:lpstr>Videoclip</vt:lpstr>
      <vt:lpstr>Photo Editor Photo</vt:lpstr>
      <vt:lpstr>CAP 5636 – Advanced Artificial Intelligence </vt:lpstr>
      <vt:lpstr>Today</vt:lpstr>
      <vt:lpstr>Recap: Reasoning Over Time</vt:lpstr>
      <vt:lpstr>Video of Demo Ghostbusters Markov Model (Reminder)</vt:lpstr>
      <vt:lpstr>Recap: Filtering</vt:lpstr>
      <vt:lpstr>Video of Ghostbusters Exact Filtering (Reminder)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  <vt:lpstr>AI in the News</vt:lpstr>
      <vt:lpstr>Challenge</vt:lpstr>
      <vt:lpstr>HMM</vt:lpstr>
      <vt:lpstr>Results</vt:lpstr>
      <vt:lpstr>Results</vt:lpstr>
      <vt:lpstr>Speech Recognition</vt:lpstr>
      <vt:lpstr>Digitizing Speech</vt:lpstr>
      <vt:lpstr>Speech Recognition in Action</vt:lpstr>
      <vt:lpstr>Digitizing Speech</vt:lpstr>
      <vt:lpstr>Speech in an Hour</vt:lpstr>
      <vt:lpstr>Spectral Analysis</vt:lpstr>
      <vt:lpstr>Part of [ae] from “lab”</vt:lpstr>
      <vt:lpstr>Why These Peaks? </vt:lpstr>
      <vt:lpstr>Resonances of the Vocal Tract</vt:lpstr>
      <vt:lpstr>Spectrum Shapes</vt:lpstr>
      <vt:lpstr>Video of Demo Speech Synthesis</vt:lpstr>
      <vt:lpstr>PowerPoint Presentation</vt:lpstr>
      <vt:lpstr>Acoustic Feature Sequence</vt:lpstr>
      <vt:lpstr>Speech State Space</vt:lpstr>
      <vt:lpstr>States in a Word</vt:lpstr>
      <vt:lpstr>Transitions with a Bigram Model</vt:lpstr>
      <vt:lpstr>Decoding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4068</cp:revision>
  <cp:lastPrinted>2014-03-13T16:53:01Z</cp:lastPrinted>
  <dcterms:created xsi:type="dcterms:W3CDTF">2004-08-27T04:16:05Z</dcterms:created>
  <dcterms:modified xsi:type="dcterms:W3CDTF">2016-11-01T19:35:31Z</dcterms:modified>
</cp:coreProperties>
</file>